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2" r:id="rId1"/>
  </p:sldMasterIdLst>
  <p:notesMasterIdLst>
    <p:notesMasterId r:id="rId32"/>
  </p:notesMasterIdLst>
  <p:handoutMasterIdLst>
    <p:handoutMasterId r:id="rId33"/>
  </p:handoutMasterIdLst>
  <p:sldIdLst>
    <p:sldId id="258" r:id="rId2"/>
    <p:sldId id="349" r:id="rId3"/>
    <p:sldId id="437" r:id="rId4"/>
    <p:sldId id="438" r:id="rId5"/>
    <p:sldId id="439" r:id="rId6"/>
    <p:sldId id="440" r:id="rId7"/>
    <p:sldId id="441" r:id="rId8"/>
    <p:sldId id="442" r:id="rId9"/>
    <p:sldId id="443" r:id="rId10"/>
    <p:sldId id="444" r:id="rId11"/>
    <p:sldId id="445" r:id="rId12"/>
    <p:sldId id="446" r:id="rId13"/>
    <p:sldId id="451" r:id="rId14"/>
    <p:sldId id="447" r:id="rId15"/>
    <p:sldId id="452" r:id="rId16"/>
    <p:sldId id="450" r:id="rId17"/>
    <p:sldId id="453" r:id="rId18"/>
    <p:sldId id="454" r:id="rId19"/>
    <p:sldId id="455" r:id="rId20"/>
    <p:sldId id="456" r:id="rId21"/>
    <p:sldId id="457" r:id="rId22"/>
    <p:sldId id="458" r:id="rId23"/>
    <p:sldId id="459" r:id="rId24"/>
    <p:sldId id="460" r:id="rId25"/>
    <p:sldId id="461" r:id="rId26"/>
    <p:sldId id="462" r:id="rId27"/>
    <p:sldId id="463" r:id="rId28"/>
    <p:sldId id="464" r:id="rId29"/>
    <p:sldId id="465" r:id="rId30"/>
    <p:sldId id="466" r:id="rId31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60" autoAdjust="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80905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5610" indent="-294465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7862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9006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20151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D9135F-266C-43EF-AAA2-052A4051E666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47412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129243-49DC-461F-90AA-27A7F62AFC43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462349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525D9B0-6F0C-490A-8756-8218D4E78197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8390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64F3FF6-457C-4311-B2A2-611305BCC02F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70951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8B52EC-7204-4DBF-B735-0BDA889A371F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88829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614342-AFA4-43AE-B94C-F0EF34466ED7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6358522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4CA420D-C14C-4BD2-832C-BCDA8BC9AB9B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974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BE10AA-E7F1-45E2-95F6-5C170020BCC6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259612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743B1B-1E72-4019-A6F0-4FD9D57A9F5D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629697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654439-451D-4E2B-9D5C-60D3290155C4}" type="slidenum">
              <a:rPr lang="en-US" altLang="en-US" sz="1200" smtClean="0"/>
              <a:pPr eaLnBrk="1" hangingPunct="1"/>
              <a:t>20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81778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5610" indent="-294465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7862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9006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20151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4F1D8F-6BE8-4249-9957-EA101A7E22CC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066652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2187AB-FBF0-40F5-94E3-BB854529E01A}" type="slidenum">
              <a:rPr lang="en-US" altLang="en-US" sz="1200" smtClean="0"/>
              <a:pPr eaLnBrk="1" hangingPunct="1"/>
              <a:t>21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089804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A9F135D-4D96-4D0D-A65B-FF6596C99C91}" type="slidenum">
              <a:rPr lang="en-US" altLang="en-US" sz="1200" smtClean="0"/>
              <a:pPr eaLnBrk="1" hangingPunct="1"/>
              <a:t>22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094761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BCCD2B-0632-480A-99A1-A148729C3E1D}" type="slidenum">
              <a:rPr lang="en-US" altLang="en-US" sz="1200" smtClean="0"/>
              <a:pPr eaLnBrk="1" hangingPunct="1"/>
              <a:t>23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0497482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B2ACE03-3ABC-4677-8588-46B7FE050EDB}" type="slidenum">
              <a:rPr lang="en-US" altLang="en-US" sz="1200" smtClean="0"/>
              <a:pPr eaLnBrk="1" hangingPunct="1"/>
              <a:t>24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2792064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CB6DB4-2774-4C6B-9005-25C53D542FBC}" type="slidenum">
              <a:rPr lang="en-US" altLang="en-US" sz="1200" smtClean="0"/>
              <a:pPr eaLnBrk="1" hangingPunct="1"/>
              <a:t>25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624025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285EED-1FF4-49C5-A8DC-62B337772EA3}" type="slidenum">
              <a:rPr lang="en-US" altLang="en-US" sz="1200" smtClean="0"/>
              <a:pPr eaLnBrk="1" hangingPunct="1"/>
              <a:t>26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9553903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0B180D-03F4-452B-A5A1-F01F7A5BBB84}" type="slidenum">
              <a:rPr lang="en-US" altLang="en-US" sz="1200" smtClean="0"/>
              <a:pPr eaLnBrk="1" hangingPunct="1"/>
              <a:t>27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942559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57F641D-C91D-4941-B3C5-5DB9E30C0456}" type="slidenum">
              <a:rPr lang="en-US" altLang="en-US" sz="1200" smtClean="0"/>
              <a:pPr eaLnBrk="1" hangingPunct="1"/>
              <a:t>28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5194257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69A434-3ED9-4F7A-A7A3-ABD79524A90C}" type="slidenum">
              <a:rPr lang="en-US" altLang="en-US" sz="1200" smtClean="0"/>
              <a:pPr eaLnBrk="1" hangingPunct="1"/>
              <a:t>29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839834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5610" indent="-294465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7862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9006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20151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2FF4BC-5566-4414-ABAE-51AE3521EB7B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5725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5610" indent="-294465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7862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9006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20151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C65323-EFC6-492C-A3C1-B1E7FFB0CCBA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02470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5610" indent="-294465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7862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9006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20151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E79E320-C66C-4736-8E74-FF2CBC38C07E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74624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5610" indent="-294465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7862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9006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20151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807955-6D69-4859-9761-5A3F02C030AD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36110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5610" indent="-294465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7862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9006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20151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8D1ABD-2074-4465-A83E-ADCE6515A434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34436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5610" indent="-294465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7862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9006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20151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055C96-FFE8-4522-8322-0316195AC66F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41733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5610" indent="-294465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7862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9006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20151" indent="-23557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DF9039-687D-434C-A6FB-D1DC95A2415B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4061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124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  <a:endParaRPr lang="en-US" dirty="0"/>
          </a:p>
        </p:txBody>
      </p:sp>
      <p:pic>
        <p:nvPicPr>
          <p:cNvPr id="12" name="Picture 41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3124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001000" cy="373380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/>
            </a:lvl1pPr>
            <a:lvl3pPr marL="1257300" indent="-342900">
              <a:buSzPct val="90000"/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007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001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243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39243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838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228600" y="6629400"/>
            <a:ext cx="8683625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4" name="Picture 9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6"/>
          <a:stretch>
            <a:fillRect/>
          </a:stretch>
        </p:blipFill>
        <p:spPr bwMode="auto">
          <a:xfrm>
            <a:off x="8686221" y="952500"/>
            <a:ext cx="2873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016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7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1646237"/>
          </a:xfrm>
          <a:noFill/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dirty="0" smtClean="0"/>
              <a:t>ECE 476 </a:t>
            </a:r>
            <a:br>
              <a:rPr lang="en-US" altLang="en-US" dirty="0" smtClean="0"/>
            </a:br>
            <a:r>
              <a:rPr lang="en-US" altLang="en-US" dirty="0" smtClean="0"/>
              <a:t>Power System Analysis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Lecture </a:t>
            </a:r>
            <a:r>
              <a:rPr lang="en-US" sz="3200" b="1" kern="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12: Power Flow</a:t>
            </a:r>
            <a:endParaRPr lang="en-US" sz="3200" b="1" kern="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251817"/>
            <a:ext cx="8534400" cy="1752600"/>
          </a:xfrm>
        </p:spPr>
        <p:txBody>
          <a:bodyPr/>
          <a:lstStyle/>
          <a:p>
            <a:r>
              <a:rPr lang="en-US" dirty="0" smtClean="0"/>
              <a:t>Prof. Tom Overbye</a:t>
            </a:r>
            <a:endParaRPr lang="en-US" dirty="0"/>
          </a:p>
          <a:p>
            <a:r>
              <a:rPr lang="en-US" dirty="0" smtClean="0"/>
              <a:t>Dept. </a:t>
            </a:r>
            <a:r>
              <a:rPr lang="en-US" dirty="0"/>
              <a:t>of Electrical and Computer Engineering</a:t>
            </a:r>
          </a:p>
          <a:p>
            <a:r>
              <a:rPr lang="en-US" dirty="0"/>
              <a:t>University of Illinois at </a:t>
            </a:r>
            <a:r>
              <a:rPr lang="en-US" dirty="0" smtClean="0"/>
              <a:t>Urbana-Champaign</a:t>
            </a:r>
          </a:p>
          <a:p>
            <a:r>
              <a:rPr lang="en-US" dirty="0" smtClean="0"/>
              <a:t>overbye@illinois.edu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5410200"/>
            <a:ext cx="5878019" cy="52322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Special Guest Lecturer: TA </a:t>
            </a:r>
            <a:r>
              <a:rPr lang="en-US" dirty="0" err="1" smtClean="0"/>
              <a:t>Iyke</a:t>
            </a:r>
            <a:r>
              <a:rPr lang="en-US" dirty="0" smtClean="0"/>
              <a:t> Idehen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Stopping Criteria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65252"/>
              </p:ext>
            </p:extLst>
          </p:nvPr>
        </p:nvGraphicFramePr>
        <p:xfrm>
          <a:off x="457200" y="1280160"/>
          <a:ext cx="76454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2" name="Equation" r:id="rId4" imgW="7645400" imgH="5715000" progId="Equation.DSMT4">
                  <p:embed/>
                </p:oleObj>
              </mc:Choice>
              <mc:Fallback>
                <p:oleObj name="Equation" r:id="rId4" imgW="7645400" imgH="571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645400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Gauss Power Flow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799454"/>
              </p:ext>
            </p:extLst>
          </p:nvPr>
        </p:nvGraphicFramePr>
        <p:xfrm>
          <a:off x="457200" y="1280160"/>
          <a:ext cx="7416800" cy="52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6" name="Equation" r:id="rId4" imgW="7416800" imgH="5207000" progId="Equation.DSMT4">
                  <p:embed/>
                </p:oleObj>
              </mc:Choice>
              <mc:Fallback>
                <p:oleObj name="Equation" r:id="rId4" imgW="7416800" imgH="520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416800" cy="520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534400" cy="838200"/>
          </a:xfrm>
        </p:spPr>
        <p:txBody>
          <a:bodyPr/>
          <a:lstStyle/>
          <a:p>
            <a:r>
              <a:rPr lang="en-US" altLang="en-US" smtClean="0"/>
              <a:t>Gauss Two Bus Power Flow Example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001000" cy="1295400"/>
          </a:xfrm>
        </p:spPr>
        <p:txBody>
          <a:bodyPr/>
          <a:lstStyle/>
          <a:p>
            <a:pPr marL="0" indent="0"/>
            <a:r>
              <a:rPr lang="en-US" altLang="en-US" dirty="0" smtClean="0"/>
              <a:t>A 100 MW, 50 </a:t>
            </a:r>
            <a:r>
              <a:rPr lang="en-US" altLang="en-US" dirty="0" err="1" smtClean="0"/>
              <a:t>Mvar</a:t>
            </a:r>
            <a:r>
              <a:rPr lang="en-US" altLang="en-US" dirty="0" smtClean="0"/>
              <a:t> load is connected to a generator </a:t>
            </a:r>
          </a:p>
          <a:p>
            <a:pPr marL="0" indent="0"/>
            <a:r>
              <a:rPr lang="en-US" altLang="en-US" dirty="0" smtClean="0"/>
              <a:t>through a line with z = 0.02 + j0.06 </a:t>
            </a:r>
            <a:r>
              <a:rPr lang="en-US" altLang="en-US" dirty="0" err="1" smtClean="0"/>
              <a:t>p.u</a:t>
            </a:r>
            <a:r>
              <a:rPr lang="en-US" altLang="en-US" dirty="0" smtClean="0"/>
              <a:t>. and line charging of 5 </a:t>
            </a:r>
            <a:r>
              <a:rPr lang="en-US" altLang="en-US" dirty="0" err="1" smtClean="0"/>
              <a:t>Mvar</a:t>
            </a:r>
            <a:r>
              <a:rPr lang="en-US" altLang="en-US" dirty="0" smtClean="0"/>
              <a:t> on each end (100 MVA base).  Also, there is a 25 </a:t>
            </a:r>
            <a:r>
              <a:rPr lang="en-US" altLang="en-US" dirty="0" err="1" smtClean="0"/>
              <a:t>Mvar</a:t>
            </a:r>
            <a:r>
              <a:rPr lang="en-US" altLang="en-US" dirty="0" smtClean="0"/>
              <a:t> capacitor at bus 2.  If the generator voltage is 1.0 </a:t>
            </a:r>
            <a:r>
              <a:rPr lang="en-US" altLang="en-US" dirty="0" err="1" smtClean="0"/>
              <a:t>p.u</a:t>
            </a:r>
            <a:r>
              <a:rPr lang="en-US" altLang="en-US" dirty="0" smtClean="0"/>
              <a:t>., what is V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?  </a:t>
            </a:r>
          </a:p>
        </p:txBody>
      </p:sp>
      <p:pic>
        <p:nvPicPr>
          <p:cNvPr id="26628" name="Picture 4" descr="fig9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4" b="18271"/>
          <a:stretch>
            <a:fillRect/>
          </a:stretch>
        </p:blipFill>
        <p:spPr bwMode="auto">
          <a:xfrm>
            <a:off x="629443" y="3777605"/>
            <a:ext cx="6970713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3448843" y="5225405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067843" y="5758805"/>
            <a:ext cx="3290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/>
              <a:t>S</a:t>
            </a:r>
            <a:r>
              <a:rPr lang="en-US" altLang="en-US" sz="2800" baseline="-25000"/>
              <a:t>Load </a:t>
            </a:r>
            <a:r>
              <a:rPr lang="en-US" altLang="en-US" sz="2800">
                <a:latin typeface="Times" charset="0"/>
              </a:rPr>
              <a:t>= 1.0 + j0.5 p.u.</a:t>
            </a:r>
            <a:r>
              <a:rPr lang="en-US" altLang="en-US">
                <a:latin typeface="Times" charset="0"/>
              </a:rPr>
              <a:t> </a:t>
            </a:r>
            <a:endParaRPr lang="en-US" alt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Gauss Two Bus Example, cont’d</a:t>
            </a: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356666"/>
              </p:ext>
            </p:extLst>
          </p:nvPr>
        </p:nvGraphicFramePr>
        <p:xfrm>
          <a:off x="457200" y="1280160"/>
          <a:ext cx="6629400" cy="360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0" name="Equation" r:id="rId4" imgW="6629400" imgH="3606800" progId="Equation.DSMT4">
                  <p:embed/>
                </p:oleObj>
              </mc:Choice>
              <mc:Fallback>
                <p:oleObj name="Equation" r:id="rId4" imgW="6629400" imgH="360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6629400" cy="360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Gauss Two Bus Example, cont’d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076425"/>
              </p:ext>
            </p:extLst>
          </p:nvPr>
        </p:nvGraphicFramePr>
        <p:xfrm>
          <a:off x="457200" y="1280160"/>
          <a:ext cx="80137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4" name="Equation" r:id="rId4" imgW="8013700" imgH="5105400" progId="Equation.DSMT4">
                  <p:embed/>
                </p:oleObj>
              </mc:Choice>
              <mc:Fallback>
                <p:oleObj name="Equation" r:id="rId4" imgW="8013700" imgH="510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801370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Gauss Two Bus Example, cont’d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354183"/>
              </p:ext>
            </p:extLst>
          </p:nvPr>
        </p:nvGraphicFramePr>
        <p:xfrm>
          <a:off x="457200" y="1280160"/>
          <a:ext cx="7442200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8" name="Equation" r:id="rId4" imgW="7442200" imgH="3937000" progId="Equation.DSMT4">
                  <p:embed/>
                </p:oleObj>
              </mc:Choice>
              <mc:Fallback>
                <p:oleObj name="Equation" r:id="rId4" imgW="7442200" imgH="393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442200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001000" cy="1066800"/>
          </a:xfrm>
        </p:spPr>
        <p:txBody>
          <a:bodyPr/>
          <a:lstStyle/>
          <a:p>
            <a:r>
              <a:rPr lang="en-US" altLang="en-US" smtClean="0"/>
              <a:t>Slack Bus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 previous example we specified S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and V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and then solved for S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and V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.  </a:t>
            </a:r>
          </a:p>
          <a:p>
            <a:r>
              <a:rPr lang="en-US" altLang="en-US" dirty="0" smtClean="0"/>
              <a:t>We can not arbitrarily specify S at all buses because total generation must equal total load + total losses</a:t>
            </a:r>
          </a:p>
          <a:p>
            <a:r>
              <a:rPr lang="en-US" altLang="en-US" dirty="0" smtClean="0"/>
              <a:t>We also need an angle reference bus.</a:t>
            </a:r>
          </a:p>
          <a:p>
            <a:r>
              <a:rPr lang="en-US" altLang="en-US" dirty="0" smtClean="0"/>
              <a:t>To solve these problems we define one bus as the "slack" bus.  This bus has a fixed voltage magnitude and angle, and a varying real/reactive power injection.  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Stated Another Way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001000" cy="624840"/>
          </a:xfrm>
        </p:spPr>
        <p:txBody>
          <a:bodyPr/>
          <a:lstStyle/>
          <a:p>
            <a:r>
              <a:rPr lang="en-US" dirty="0" smtClean="0"/>
              <a:t>From exam problem 4.c we had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b="1" dirty="0" err="1" smtClean="0"/>
              <a:t>Y</a:t>
            </a:r>
            <a:r>
              <a:rPr lang="en-US" b="1" baseline="-25000" dirty="0" err="1" smtClean="0"/>
              <a:t>bus</a:t>
            </a:r>
            <a:r>
              <a:rPr lang="en-US" dirty="0" smtClean="0"/>
              <a:t> is actually singular! </a:t>
            </a:r>
          </a:p>
          <a:p>
            <a:r>
              <a:rPr lang="en-US" dirty="0" smtClean="0"/>
              <a:t>So we cannot solve </a:t>
            </a:r>
          </a:p>
          <a:p>
            <a:r>
              <a:rPr lang="en-US" dirty="0" smtClean="0"/>
              <a:t>This means (as you might expect), we cannot independently specify all the current injections </a:t>
            </a:r>
            <a:r>
              <a:rPr lang="en-US" b="1" dirty="0" smtClean="0"/>
              <a:t>I</a:t>
            </a:r>
            <a:endParaRPr lang="en-US" b="1" dirty="0"/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1" t="19814" r="35500" b="34676"/>
          <a:stretch>
            <a:fillRect/>
          </a:stretch>
        </p:blipFill>
        <p:spPr bwMode="auto">
          <a:xfrm>
            <a:off x="1010808" y="1856476"/>
            <a:ext cx="3108790" cy="180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136104"/>
              </p:ext>
            </p:extLst>
          </p:nvPr>
        </p:nvGraphicFramePr>
        <p:xfrm>
          <a:off x="4876800" y="2286000"/>
          <a:ext cx="2690091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6" name="Equation" r:id="rId4" imgW="1676400" imgH="711200" progId="Equation.DSMT4">
                  <p:embed/>
                </p:oleObj>
              </mc:Choice>
              <mc:Fallback>
                <p:oleObj name="Equation" r:id="rId4" imgW="16764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286000"/>
                        <a:ext cx="2690091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3200400" algn="l"/>
                <a:tab pos="3657600" algn="l"/>
                <a:tab pos="3829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3200400" algn="l"/>
                <a:tab pos="3657600" algn="l"/>
                <a:tab pos="3829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3200400" algn="l"/>
                <a:tab pos="3657600" algn="l"/>
                <a:tab pos="3829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3200400" algn="l"/>
                <a:tab pos="3657600" algn="l"/>
                <a:tab pos="3829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ct val="0"/>
              </a:spcBef>
              <a:tabLst>
                <a:tab pos="457200" algn="l"/>
                <a:tab pos="914400" algn="l"/>
                <a:tab pos="1371600" algn="l"/>
                <a:tab pos="3200400" algn="l"/>
                <a:tab pos="3657600" algn="l"/>
                <a:tab pos="3829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3200400" algn="l"/>
                <a:tab pos="3657600" algn="l"/>
                <a:tab pos="3829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3200400" algn="l"/>
                <a:tab pos="3657600" algn="l"/>
                <a:tab pos="3829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3200400" algn="l"/>
                <a:tab pos="3657600" algn="l"/>
                <a:tab pos="3829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3200400" algn="l"/>
                <a:tab pos="3657600" algn="l"/>
                <a:tab pos="3829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3200400" algn="l"/>
                <a:tab pos="3657600" algn="l"/>
                <a:tab pos="3829050" algn="l"/>
              </a:tabLst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G Times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3200400" algn="l"/>
                <a:tab pos="3657600" algn="l"/>
                <a:tab pos="3829050" algn="l"/>
              </a:tabLst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G Times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496741"/>
              </p:ext>
            </p:extLst>
          </p:nvPr>
        </p:nvGraphicFramePr>
        <p:xfrm>
          <a:off x="3886200" y="4419600"/>
          <a:ext cx="162444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7" name="Equation" r:id="rId6" imgW="850680" imgH="279360" progId="Equation.DSMT4">
                  <p:embed/>
                </p:oleObj>
              </mc:Choice>
              <mc:Fallback>
                <p:oleObj name="Equation" r:id="rId6" imgW="850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86200" y="4419600"/>
                        <a:ext cx="162444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51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Gauss with Many Bus Systems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12881"/>
              </p:ext>
            </p:extLst>
          </p:nvPr>
        </p:nvGraphicFramePr>
        <p:xfrm>
          <a:off x="457200" y="1280160"/>
          <a:ext cx="7429500" cy="561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5" name="Equation" r:id="rId4" imgW="7429500" imgH="5613400" progId="Equation.DSMT4">
                  <p:embed/>
                </p:oleObj>
              </mc:Choice>
              <mc:Fallback>
                <p:oleObj name="Equation" r:id="rId4" imgW="7429500" imgH="561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429500" cy="561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Gauss-Seidel Iteration</a:t>
            </a: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069739"/>
              </p:ext>
            </p:extLst>
          </p:nvPr>
        </p:nvGraphicFramePr>
        <p:xfrm>
          <a:off x="469900" y="1285875"/>
          <a:ext cx="7264400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9" name="Equation" r:id="rId4" imgW="7264080" imgH="4991040" progId="Equation.DSMT4">
                  <p:embed/>
                </p:oleObj>
              </mc:Choice>
              <mc:Fallback>
                <p:oleObj name="Equation" r:id="rId4" imgW="7264080" imgH="4991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285875"/>
                        <a:ext cx="7264400" cy="499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534400" cy="3733800"/>
          </a:xfrm>
        </p:spPr>
        <p:txBody>
          <a:bodyPr/>
          <a:lstStyle/>
          <a:p>
            <a:r>
              <a:rPr lang="en-US" dirty="0" smtClean="0"/>
              <a:t>Please read Chapter 2.4, Chapter 6 up to 6.6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HW 5 is 5.31, 5.43, </a:t>
            </a:r>
            <a:r>
              <a:rPr lang="en-US" altLang="en-US" dirty="0" smtClean="0"/>
              <a:t>3.4</a:t>
            </a:r>
            <a:r>
              <a:rPr lang="en-US" altLang="en-US" dirty="0"/>
              <a:t>, 3.10</a:t>
            </a:r>
            <a:r>
              <a:rPr lang="en-US" altLang="en-US" dirty="0" smtClean="0"/>
              <a:t>, 3.14</a:t>
            </a:r>
            <a:r>
              <a:rPr lang="en-US" altLang="en-US" dirty="0"/>
              <a:t>, 3.19, 3.23, </a:t>
            </a:r>
            <a:r>
              <a:rPr lang="en-US" altLang="en-US" dirty="0" smtClean="0"/>
              <a:t>3.60, 6.30 should be done before exam 1</a:t>
            </a:r>
            <a:r>
              <a:rPr lang="en-US" dirty="0" smtClean="0"/>
              <a:t> 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Exam 1 is Thursday Oct 6 in class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/>
              <a:t>Closed book, closed notes, but you may bring one 8.5 by 11 inch note sheet and standard </a:t>
            </a:r>
            <a:r>
              <a:rPr lang="en-US" altLang="en-US" dirty="0" smtClean="0"/>
              <a:t>calculators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 smtClean="0"/>
              <a:t>Last name A-M here, N to Z in ECEB 1013 </a:t>
            </a:r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lvl="1"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3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Three Types of Power Flow Buses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There are three main types of power flow buses</a:t>
            </a:r>
          </a:p>
          <a:p>
            <a:pPr lvl="1"/>
            <a:r>
              <a:rPr lang="en-US" altLang="en-US" dirty="0" smtClean="0"/>
              <a:t>Load (PQ) at which P/Q are fixed; iteration solves for voltage magnitude and angle.  </a:t>
            </a:r>
          </a:p>
          <a:p>
            <a:pPr lvl="1"/>
            <a:r>
              <a:rPr lang="en-US" altLang="en-US" dirty="0" smtClean="0"/>
              <a:t>Slack at which the voltage magnitude and angle are fixed; iteration solves for P/Q injections</a:t>
            </a:r>
          </a:p>
          <a:p>
            <a:pPr lvl="1"/>
            <a:r>
              <a:rPr lang="en-US" altLang="en-US" dirty="0" smtClean="0"/>
              <a:t>Generator (PV) at which P and </a:t>
            </a:r>
            <a:r>
              <a:rPr lang="en-US" altLang="en-US" dirty="0" smtClean="0">
                <a:cs typeface="Times New Roman" pitchFamily="18" charset="0"/>
              </a:rPr>
              <a:t>|V| are fixed; iteration solves for voltage angle and Q injection</a:t>
            </a:r>
          </a:p>
          <a:p>
            <a:pPr lvl="2"/>
            <a:r>
              <a:rPr lang="en-US" altLang="en-US" sz="2400" dirty="0" smtClean="0"/>
              <a:t>special coding is needed to include PV buses in the Gauss-Seidel iteration (covered in book, but not in slides since Gauss-Seidel is no longer commonly used)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991600" cy="838200"/>
          </a:xfrm>
        </p:spPr>
        <p:txBody>
          <a:bodyPr/>
          <a:lstStyle/>
          <a:p>
            <a:r>
              <a:rPr lang="en-US" altLang="en-US" smtClean="0"/>
              <a:t>Accelerated G-S Convergence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572826"/>
              </p:ext>
            </p:extLst>
          </p:nvPr>
        </p:nvGraphicFramePr>
        <p:xfrm>
          <a:off x="457200" y="1280160"/>
          <a:ext cx="7454900" cy="490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3" name="Equation" r:id="rId4" imgW="7454880" imgH="4902120" progId="Equation.DSMT4">
                  <p:embed/>
                </p:oleObj>
              </mc:Choice>
              <mc:Fallback>
                <p:oleObj name="Equation" r:id="rId4" imgW="7454880" imgH="4902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454900" cy="490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Accelerated Convergence, cont’d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0" y="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2" name="Equation" r:id="rId4" imgW="457677" imgH="793306" progId="Equation.DSMT4">
                  <p:embed/>
                </p:oleObj>
              </mc:Choice>
              <mc:Fallback>
                <p:oleObj name="Equation" r:id="rId4" imgW="457677" imgH="7933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975269"/>
              </p:ext>
            </p:extLst>
          </p:nvPr>
        </p:nvGraphicFramePr>
        <p:xfrm>
          <a:off x="457200" y="1280160"/>
          <a:ext cx="7302500" cy="538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3" name="Equation" r:id="rId6" imgW="7302500" imgH="5384800" progId="Equation.DSMT4">
                  <p:embed/>
                </p:oleObj>
              </mc:Choice>
              <mc:Fallback>
                <p:oleObj name="Equation" r:id="rId6" imgW="7302500" imgH="538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302500" cy="538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Gauss-Seidel Advantages/Disadvantages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534400" cy="3733800"/>
          </a:xfrm>
        </p:spPr>
        <p:txBody>
          <a:bodyPr/>
          <a:lstStyle/>
          <a:p>
            <a:r>
              <a:rPr lang="en-US" altLang="en-US" dirty="0" smtClean="0"/>
              <a:t>Advantages</a:t>
            </a:r>
          </a:p>
          <a:p>
            <a:pPr lvl="1"/>
            <a:r>
              <a:rPr lang="en-US" altLang="en-US" dirty="0" smtClean="0"/>
              <a:t>Each iteration is relatively fast (computational order is proportional to number of branches + number of buses in the system</a:t>
            </a:r>
          </a:p>
          <a:p>
            <a:pPr lvl="1"/>
            <a:r>
              <a:rPr lang="en-US" altLang="en-US" dirty="0" smtClean="0"/>
              <a:t>Relatively easy to program</a:t>
            </a:r>
          </a:p>
          <a:p>
            <a:r>
              <a:rPr lang="en-US" altLang="en-US" dirty="0" smtClean="0"/>
              <a:t>Disadvantages</a:t>
            </a:r>
          </a:p>
          <a:p>
            <a:pPr lvl="1"/>
            <a:r>
              <a:rPr lang="en-US" altLang="en-US" dirty="0"/>
              <a:t>Tends to converge relatively slowly, although this can be improved with acceleration</a:t>
            </a:r>
          </a:p>
          <a:p>
            <a:pPr lvl="1"/>
            <a:r>
              <a:rPr lang="en-US" altLang="en-US" dirty="0"/>
              <a:t>Has tendency to miss solutions, particularly on large systems</a:t>
            </a:r>
          </a:p>
          <a:p>
            <a:pPr lvl="1"/>
            <a:r>
              <a:rPr lang="en-US" altLang="en-US" dirty="0"/>
              <a:t>Tends to diverge on cases with negative branch </a:t>
            </a:r>
            <a:r>
              <a:rPr lang="en-US" altLang="en-US" dirty="0" err="1"/>
              <a:t>reactances</a:t>
            </a:r>
            <a:r>
              <a:rPr lang="en-US" altLang="en-US" dirty="0"/>
              <a:t> (common with compensated lines)</a:t>
            </a:r>
          </a:p>
          <a:p>
            <a:pPr lvl="1"/>
            <a:r>
              <a:rPr lang="en-US" altLang="en-US" dirty="0"/>
              <a:t>Need to program using complex numbers</a:t>
            </a:r>
          </a:p>
          <a:p>
            <a:pPr>
              <a:buFont typeface="Wingdings" pitchFamily="2" charset="2"/>
              <a:buChar char="l"/>
            </a:pP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Newton-Raphson Algorithm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001000" cy="2057400"/>
          </a:xfrm>
        </p:spPr>
        <p:txBody>
          <a:bodyPr/>
          <a:lstStyle/>
          <a:p>
            <a:r>
              <a:rPr lang="en-US" altLang="en-US" dirty="0" smtClean="0"/>
              <a:t>The second major power flow solution method is the Newton-Raphson algorithm</a:t>
            </a:r>
          </a:p>
          <a:p>
            <a:r>
              <a:rPr lang="en-US" altLang="en-US" dirty="0" smtClean="0"/>
              <a:t>Key idea behind Newton-Raphson is to use sequential linearization</a:t>
            </a: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241016"/>
              </p:ext>
            </p:extLst>
          </p:nvPr>
        </p:nvGraphicFramePr>
        <p:xfrm>
          <a:off x="762000" y="3352800"/>
          <a:ext cx="6451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1" name="Equation" r:id="rId4" imgW="6451600" imgH="914400" progId="Equation.DSMT4">
                  <p:embed/>
                </p:oleObj>
              </mc:Choice>
              <mc:Fallback>
                <p:oleObj name="Equation" r:id="rId4" imgW="64516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352800"/>
                        <a:ext cx="6451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Newton-Raphson Method (scalar)</a:t>
            </a:r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793524"/>
              </p:ext>
            </p:extLst>
          </p:nvPr>
        </p:nvGraphicFramePr>
        <p:xfrm>
          <a:off x="457200" y="1280160"/>
          <a:ext cx="8191500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5" name="Equation" r:id="rId4" imgW="8191500" imgH="4711700" progId="Equation.DSMT4">
                  <p:embed/>
                </p:oleObj>
              </mc:Choice>
              <mc:Fallback>
                <p:oleObj name="Equation" r:id="rId4" imgW="8191500" imgH="4711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8191500" cy="471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Newton-Raphson Method, cont’d</a:t>
            </a: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217861"/>
              </p:ext>
            </p:extLst>
          </p:nvPr>
        </p:nvGraphicFramePr>
        <p:xfrm>
          <a:off x="457200" y="1280160"/>
          <a:ext cx="7277100" cy="491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9" name="Equation" r:id="rId4" imgW="7277100" imgH="4914900" progId="Equation.DSMT4">
                  <p:embed/>
                </p:oleObj>
              </mc:Choice>
              <mc:Fallback>
                <p:oleObj name="Equation" r:id="rId4" imgW="7277100" imgH="4914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277100" cy="491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Newton-Raphson Example</a:t>
            </a: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119263"/>
              </p:ext>
            </p:extLst>
          </p:nvPr>
        </p:nvGraphicFramePr>
        <p:xfrm>
          <a:off x="457200" y="1280160"/>
          <a:ext cx="6921500" cy="538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3" name="Equation" r:id="rId4" imgW="6921500" imgH="5384800" progId="Equation.DSMT4">
                  <p:embed/>
                </p:oleObj>
              </mc:Choice>
              <mc:Fallback>
                <p:oleObj name="Equation" r:id="rId4" imgW="6921500" imgH="538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6921500" cy="538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Newton-Raphson Example, cont’d</a:t>
            </a: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793698"/>
              </p:ext>
            </p:extLst>
          </p:nvPr>
        </p:nvGraphicFramePr>
        <p:xfrm>
          <a:off x="1066800" y="1524000"/>
          <a:ext cx="78232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7" name="Equation" r:id="rId4" imgW="7823200" imgH="4343400" progId="Equation.DSMT4">
                  <p:embed/>
                </p:oleObj>
              </mc:Choice>
              <mc:Fallback>
                <p:oleObj name="Equation" r:id="rId4" imgW="7823200" imgH="434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24000"/>
                        <a:ext cx="782320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Sequential Linear Approximations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833563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50"/>
          <a:stretch>
            <a:fillRect/>
          </a:stretch>
        </p:blipFill>
        <p:spPr bwMode="auto">
          <a:xfrm>
            <a:off x="466725" y="1378789"/>
            <a:ext cx="54768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Line 5"/>
          <p:cNvSpPr>
            <a:spLocks noChangeShapeType="1"/>
          </p:cNvSpPr>
          <p:nvPr/>
        </p:nvSpPr>
        <p:spPr bwMode="auto">
          <a:xfrm flipV="1">
            <a:off x="1838325" y="3740989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98450" y="4874464"/>
            <a:ext cx="41925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/>
              <a:t>Function is f(x) = x</a:t>
            </a:r>
            <a:r>
              <a:rPr lang="en-US" altLang="en-US" sz="2800" baseline="30000"/>
              <a:t>2</a:t>
            </a:r>
            <a:r>
              <a:rPr lang="en-US" altLang="en-US" sz="2800"/>
              <a:t> - 2 = 0.</a:t>
            </a:r>
          </a:p>
          <a:p>
            <a:pPr eaLnBrk="1" hangingPunct="1"/>
            <a:r>
              <a:rPr lang="en-US" altLang="en-US" sz="2800"/>
              <a:t>Solutions are points where</a:t>
            </a:r>
          </a:p>
          <a:p>
            <a:pPr eaLnBrk="1" hangingPunct="1"/>
            <a:r>
              <a:rPr lang="en-US" altLang="en-US" sz="2800"/>
              <a:t>f(x) intersects f(x) = 0 axis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 flipV="1">
            <a:off x="5267325" y="2216989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6029325" y="2293189"/>
            <a:ext cx="225583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/>
              <a:t>At each </a:t>
            </a:r>
          </a:p>
          <a:p>
            <a:pPr eaLnBrk="1" hangingPunct="1"/>
            <a:r>
              <a:rPr lang="en-US" altLang="en-US" sz="2800"/>
              <a:t>iteration the</a:t>
            </a:r>
          </a:p>
          <a:p>
            <a:pPr eaLnBrk="1" hangingPunct="1"/>
            <a:r>
              <a:rPr lang="en-US" altLang="en-US" sz="2800"/>
              <a:t>N-R method</a:t>
            </a:r>
          </a:p>
          <a:p>
            <a:pPr eaLnBrk="1" hangingPunct="1"/>
            <a:r>
              <a:rPr lang="en-US" altLang="en-US" sz="2800"/>
              <a:t>uses a linear</a:t>
            </a:r>
          </a:p>
          <a:p>
            <a:pPr eaLnBrk="1" hangingPunct="1"/>
            <a:r>
              <a:rPr lang="en-US" altLang="en-US" sz="2800"/>
              <a:t>approximation</a:t>
            </a:r>
          </a:p>
          <a:p>
            <a:pPr eaLnBrk="1" hangingPunct="1"/>
            <a:r>
              <a:rPr lang="en-US" altLang="en-US" sz="2800"/>
              <a:t>to determine </a:t>
            </a:r>
          </a:p>
          <a:p>
            <a:pPr eaLnBrk="1" hangingPunct="1"/>
            <a:r>
              <a:rPr lang="en-US" altLang="en-US" sz="2800"/>
              <a:t>the next value</a:t>
            </a:r>
          </a:p>
          <a:p>
            <a:pPr eaLnBrk="1" hangingPunct="1"/>
            <a:r>
              <a:rPr lang="en-US" altLang="en-US" sz="2800"/>
              <a:t>for x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 flipV="1">
            <a:off x="4733925" y="3359989"/>
            <a:ext cx="1219200" cy="1981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Power Flow Analysis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001000" cy="4495800"/>
          </a:xfrm>
        </p:spPr>
        <p:txBody>
          <a:bodyPr/>
          <a:lstStyle/>
          <a:p>
            <a:r>
              <a:rPr lang="en-US" altLang="en-US" dirty="0" smtClean="0"/>
              <a:t>When analyzing power systems we know neither the complex bus voltages nor the complex current injections</a:t>
            </a:r>
          </a:p>
          <a:p>
            <a:r>
              <a:rPr lang="en-US" altLang="en-US" dirty="0" smtClean="0"/>
              <a:t>Rather, we know the complex power being consumed by the load, and the power being injected by the generators plus their voltage magnitudes</a:t>
            </a:r>
          </a:p>
          <a:p>
            <a:r>
              <a:rPr lang="en-US" altLang="en-US" dirty="0" smtClean="0"/>
              <a:t>Therefore we can not directly use the </a:t>
            </a:r>
            <a:r>
              <a:rPr lang="en-US" altLang="en-US" dirty="0" err="1" smtClean="0"/>
              <a:t>Y</a:t>
            </a:r>
            <a:r>
              <a:rPr lang="en-US" altLang="en-US" baseline="-25000" dirty="0" err="1" smtClean="0"/>
              <a:t>bus</a:t>
            </a:r>
            <a:r>
              <a:rPr lang="en-US" altLang="en-US" baseline="-25000" dirty="0" smtClean="0"/>
              <a:t> </a:t>
            </a:r>
            <a:r>
              <a:rPr lang="en-US" altLang="en-US" dirty="0" smtClean="0"/>
              <a:t>equations, but rather must use the power balance equations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Newton-Raphson Comments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When close to the solution the error decreases quite quickly -- method has quadratic convergence</a:t>
            </a:r>
          </a:p>
          <a:p>
            <a:r>
              <a:rPr lang="en-US" altLang="en-US" dirty="0" smtClean="0"/>
              <a:t>f(x</a:t>
            </a:r>
            <a:r>
              <a:rPr lang="en-US" altLang="en-US" baseline="30000" dirty="0" smtClean="0"/>
              <a:t>(v)</a:t>
            </a:r>
            <a:r>
              <a:rPr lang="en-US" altLang="en-US" dirty="0" smtClean="0"/>
              <a:t>) is known as the mismatch, which we would like to drive to zero</a:t>
            </a:r>
          </a:p>
          <a:p>
            <a:r>
              <a:rPr lang="en-US" altLang="en-US" dirty="0" smtClean="0"/>
              <a:t>Stopping criteria is when </a:t>
            </a:r>
            <a:r>
              <a:rPr lang="en-US" altLang="en-US" dirty="0" smtClean="0">
                <a:sym typeface="Symbol" pitchFamily="18" charset="2"/>
              </a:rPr>
              <a:t></a:t>
            </a:r>
            <a:r>
              <a:rPr lang="en-US" altLang="en-US" dirty="0" smtClean="0"/>
              <a:t>f(x</a:t>
            </a:r>
            <a:r>
              <a:rPr lang="en-US" altLang="en-US" baseline="30000" dirty="0" smtClean="0"/>
              <a:t>(v)</a:t>
            </a:r>
            <a:r>
              <a:rPr lang="en-US" altLang="en-US" dirty="0" smtClean="0"/>
              <a:t>) </a:t>
            </a:r>
            <a:r>
              <a:rPr lang="en-US" altLang="en-US" dirty="0" smtClean="0">
                <a:sym typeface="Symbol" pitchFamily="18" charset="2"/>
              </a:rPr>
              <a:t></a:t>
            </a:r>
            <a:r>
              <a:rPr lang="en-US" altLang="en-US" dirty="0" smtClean="0"/>
              <a:t> &lt; </a:t>
            </a:r>
            <a:r>
              <a:rPr lang="en-US" altLang="en-US" dirty="0" smtClean="0">
                <a:sym typeface="Symbol" pitchFamily="18" charset="2"/>
              </a:rPr>
              <a:t></a:t>
            </a:r>
          </a:p>
          <a:p>
            <a:r>
              <a:rPr lang="en-US" altLang="en-US" dirty="0" smtClean="0">
                <a:sym typeface="Symbol" pitchFamily="18" charset="2"/>
              </a:rPr>
              <a:t>Results are dependent upon the initial guess.  What if we had guessed x</a:t>
            </a:r>
            <a:r>
              <a:rPr lang="en-US" altLang="en-US" baseline="30000" dirty="0" smtClean="0">
                <a:sym typeface="Symbol" pitchFamily="18" charset="2"/>
              </a:rPr>
              <a:t>(0)</a:t>
            </a:r>
            <a:r>
              <a:rPr lang="en-US" altLang="en-US" dirty="0" smtClean="0">
                <a:sym typeface="Symbol" pitchFamily="18" charset="2"/>
              </a:rPr>
              <a:t> = 0, or x </a:t>
            </a:r>
            <a:r>
              <a:rPr lang="en-US" altLang="en-US" baseline="30000" dirty="0" smtClean="0">
                <a:sym typeface="Symbol" pitchFamily="18" charset="2"/>
              </a:rPr>
              <a:t>(0)</a:t>
            </a:r>
            <a:r>
              <a:rPr lang="en-US" altLang="en-US" dirty="0" smtClean="0">
                <a:sym typeface="Symbol" pitchFamily="18" charset="2"/>
              </a:rPr>
              <a:t> = -1?</a:t>
            </a:r>
          </a:p>
          <a:p>
            <a:r>
              <a:rPr lang="en-US" altLang="en-US" dirty="0" smtClean="0">
                <a:sym typeface="Symbol" pitchFamily="18" charset="2"/>
              </a:rPr>
              <a:t>A solution’s region of attraction (ROA) is the set of initial guesses that converge to the particular solution.  The ROA is often hard to determine</a:t>
            </a:r>
          </a:p>
          <a:p>
            <a:pPr>
              <a:buFont typeface="Wingdings" pitchFamily="2" charset="2"/>
              <a:buChar char="l"/>
            </a:pPr>
            <a:endParaRPr lang="en-US" altLang="en-US" dirty="0" smtClean="0">
              <a:sym typeface="Symbol" pitchFamily="18" charset="2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Power Balance Equations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25172"/>
              </p:ext>
            </p:extLst>
          </p:nvPr>
        </p:nvGraphicFramePr>
        <p:xfrm>
          <a:off x="457200" y="1280160"/>
          <a:ext cx="75692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8" name="Equation" r:id="rId4" imgW="7569200" imgH="4838700" progId="Equation.DSMT4">
                  <p:embed/>
                </p:oleObj>
              </mc:Choice>
              <mc:Fallback>
                <p:oleObj name="Equation" r:id="rId4" imgW="7569200" imgH="4838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5692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Power Balance Equations, cont’d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588079"/>
              </p:ext>
            </p:extLst>
          </p:nvPr>
        </p:nvGraphicFramePr>
        <p:xfrm>
          <a:off x="457200" y="1280160"/>
          <a:ext cx="73787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2" name="Equation" r:id="rId4" imgW="7378700" imgH="5105400" progId="Equation.DSMT4">
                  <p:embed/>
                </p:oleObj>
              </mc:Choice>
              <mc:Fallback>
                <p:oleObj name="Equation" r:id="rId4" imgW="7378700" imgH="510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37870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Real Power Balance Equations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403103"/>
              </p:ext>
            </p:extLst>
          </p:nvPr>
        </p:nvGraphicFramePr>
        <p:xfrm>
          <a:off x="457200" y="1280160"/>
          <a:ext cx="7962900" cy="478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6" name="Equation" r:id="rId4" imgW="7962900" imgH="4787900" progId="Equation.DSMT4">
                  <p:embed/>
                </p:oleObj>
              </mc:Choice>
              <mc:Fallback>
                <p:oleObj name="Equation" r:id="rId4" imgW="7962900" imgH="4787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962900" cy="478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763000" cy="838200"/>
          </a:xfrm>
        </p:spPr>
        <p:txBody>
          <a:bodyPr/>
          <a:lstStyle/>
          <a:p>
            <a:r>
              <a:rPr lang="en-US" altLang="en-US" smtClean="0"/>
              <a:t>Power Flow Requires Iterative Solution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325956"/>
              </p:ext>
            </p:extLst>
          </p:nvPr>
        </p:nvGraphicFramePr>
        <p:xfrm>
          <a:off x="457200" y="1280160"/>
          <a:ext cx="7861300" cy="370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0" name="Equation" r:id="rId4" imgW="7861300" imgH="3708400" progId="Equation.DSMT4">
                  <p:embed/>
                </p:oleObj>
              </mc:Choice>
              <mc:Fallback>
                <p:oleObj name="Equation" r:id="rId4" imgW="7861300" imgH="370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861300" cy="370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Gauss Iteration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694560"/>
              </p:ext>
            </p:extLst>
          </p:nvPr>
        </p:nvGraphicFramePr>
        <p:xfrm>
          <a:off x="457200" y="1280160"/>
          <a:ext cx="7429500" cy="482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4" name="Equation" r:id="rId4" imgW="7429500" imgH="4826000" progId="Equation.DSMT4">
                  <p:embed/>
                </p:oleObj>
              </mc:Choice>
              <mc:Fallback>
                <p:oleObj name="Equation" r:id="rId4" imgW="7429500" imgH="4826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429500" cy="482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Gauss Iteration Example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173158"/>
              </p:ext>
            </p:extLst>
          </p:nvPr>
        </p:nvGraphicFramePr>
        <p:xfrm>
          <a:off x="469900" y="1279525"/>
          <a:ext cx="6845300" cy="501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8" name="Equation" r:id="rId4" imgW="6845040" imgH="5016240" progId="Equation.DSMT4">
                  <p:embed/>
                </p:oleObj>
              </mc:Choice>
              <mc:Fallback>
                <p:oleObj name="Equation" r:id="rId4" imgW="6845040" imgH="501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279525"/>
                        <a:ext cx="6845300" cy="501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Designs\Capsules.pot</Template>
  <TotalTime>3263</TotalTime>
  <Words>824</Words>
  <Application>Microsoft Office PowerPoint</Application>
  <PresentationFormat>On-screen Show (4:3)</PresentationFormat>
  <Paragraphs>151</Paragraphs>
  <Slides>30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Capsules</vt:lpstr>
      <vt:lpstr>Equation</vt:lpstr>
      <vt:lpstr>ECE 476  Power System Analysis</vt:lpstr>
      <vt:lpstr>Announcements</vt:lpstr>
      <vt:lpstr>Power Flow Analysis</vt:lpstr>
      <vt:lpstr>Power Balance Equations</vt:lpstr>
      <vt:lpstr>Power Balance Equations, cont’d</vt:lpstr>
      <vt:lpstr>Real Power Balance Equations</vt:lpstr>
      <vt:lpstr>Power Flow Requires Iterative Solution</vt:lpstr>
      <vt:lpstr>Gauss Iteration</vt:lpstr>
      <vt:lpstr>Gauss Iteration Example</vt:lpstr>
      <vt:lpstr>Stopping Criteria</vt:lpstr>
      <vt:lpstr>Gauss Power Flow</vt:lpstr>
      <vt:lpstr>Gauss Two Bus Power Flow Example</vt:lpstr>
      <vt:lpstr>Gauss Two Bus Example, cont’d</vt:lpstr>
      <vt:lpstr>Gauss Two Bus Example, cont’d</vt:lpstr>
      <vt:lpstr>Gauss Two Bus Example, cont’d</vt:lpstr>
      <vt:lpstr>Slack Bus</vt:lpstr>
      <vt:lpstr>Stated Another Way </vt:lpstr>
      <vt:lpstr>Gauss with Many Bus Systems</vt:lpstr>
      <vt:lpstr>Gauss-Seidel Iteration</vt:lpstr>
      <vt:lpstr>Three Types of Power Flow Buses</vt:lpstr>
      <vt:lpstr>Accelerated G-S Convergence</vt:lpstr>
      <vt:lpstr>Accelerated Convergence, cont’d</vt:lpstr>
      <vt:lpstr>Gauss-Seidel Advantages/Disadvantages</vt:lpstr>
      <vt:lpstr>Newton-Raphson Algorithm</vt:lpstr>
      <vt:lpstr>Newton-Raphson Method (scalar)</vt:lpstr>
      <vt:lpstr>Newton-Raphson Method, cont’d</vt:lpstr>
      <vt:lpstr>Newton-Raphson Example</vt:lpstr>
      <vt:lpstr>Newton-Raphson Example, cont’d</vt:lpstr>
      <vt:lpstr>Sequential Linear Approximations</vt:lpstr>
      <vt:lpstr>Newton-Raphson Comments</vt:lpstr>
    </vt:vector>
  </TitlesOfParts>
  <Company>ECE - UIUC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310</dc:title>
  <dc:creator>ECE Publications</dc:creator>
  <cp:lastModifiedBy>Tom</cp:lastModifiedBy>
  <cp:revision>297</cp:revision>
  <cp:lastPrinted>2011-08-22T16:49:24Z</cp:lastPrinted>
  <dcterms:created xsi:type="dcterms:W3CDTF">2000-05-11T14:27:08Z</dcterms:created>
  <dcterms:modified xsi:type="dcterms:W3CDTF">2016-10-03T13:17:34Z</dcterms:modified>
</cp:coreProperties>
</file>